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3" r:id="rId2"/>
    <p:sldId id="270" r:id="rId3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D6F2"/>
    <a:srgbClr val="F8F8F8"/>
    <a:srgbClr val="E9EDF4"/>
    <a:srgbClr val="EAEAEA"/>
    <a:srgbClr val="C4CFE2"/>
    <a:srgbClr val="E6EAF2"/>
    <a:srgbClr val="DDDDDD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52" autoAdjust="0"/>
  </p:normalViewPr>
  <p:slideViewPr>
    <p:cSldViewPr>
      <p:cViewPr varScale="1">
        <p:scale>
          <a:sx n="147" d="100"/>
          <a:sy n="147" d="100"/>
        </p:scale>
        <p:origin x="218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288" cy="496727"/>
          </a:xfrm>
          <a:prstGeom prst="rect">
            <a:avLst/>
          </a:prstGeom>
        </p:spPr>
        <p:txBody>
          <a:bodyPr vert="horz" lIns="90662" tIns="45334" rIns="90662" bIns="45334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819" y="0"/>
            <a:ext cx="2946288" cy="496727"/>
          </a:xfrm>
          <a:prstGeom prst="rect">
            <a:avLst/>
          </a:prstGeom>
        </p:spPr>
        <p:txBody>
          <a:bodyPr vert="horz" lIns="90662" tIns="45334" rIns="90662" bIns="45334" rtlCol="0"/>
          <a:lstStyle>
            <a:lvl1pPr algn="r">
              <a:defRPr sz="1200"/>
            </a:lvl1pPr>
          </a:lstStyle>
          <a:p>
            <a:fld id="{F5D67EEE-F45A-483B-A022-044EC23A7146}" type="datetimeFigureOut">
              <a:rPr lang="it-IT" smtClean="0"/>
              <a:t>03/01/2025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62" tIns="45334" rIns="90662" bIns="45334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400" y="4714956"/>
            <a:ext cx="5436883" cy="4467382"/>
          </a:xfrm>
          <a:prstGeom prst="rect">
            <a:avLst/>
          </a:prstGeom>
        </p:spPr>
        <p:txBody>
          <a:bodyPr vert="horz" lIns="90662" tIns="45334" rIns="90662" bIns="45334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337"/>
            <a:ext cx="2946288" cy="496726"/>
          </a:xfrm>
          <a:prstGeom prst="rect">
            <a:avLst/>
          </a:prstGeom>
        </p:spPr>
        <p:txBody>
          <a:bodyPr vert="horz" lIns="90662" tIns="45334" rIns="90662" bIns="45334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819" y="9428337"/>
            <a:ext cx="2946288" cy="496726"/>
          </a:xfrm>
          <a:prstGeom prst="rect">
            <a:avLst/>
          </a:prstGeom>
        </p:spPr>
        <p:txBody>
          <a:bodyPr vert="horz" lIns="90662" tIns="45334" rIns="90662" bIns="45334" rtlCol="0" anchor="b"/>
          <a:lstStyle>
            <a:lvl1pPr algn="r">
              <a:defRPr sz="1200"/>
            </a:lvl1pPr>
          </a:lstStyle>
          <a:p>
            <a:fld id="{79AA0CB1-7C1E-47B4-AD3F-4B5D054BB9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8862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3600" b="1" i="1">
                <a:solidFill>
                  <a:srgbClr val="006600"/>
                </a:solidFill>
                <a:latin typeface="Tahoma" pitchFamily="34" charset="0"/>
              </a:defRPr>
            </a:lvl1pPr>
            <a:lvl2pPr marL="742606" indent="-285619" eaLnBrk="0" hangingPunct="0">
              <a:defRPr sz="3600" b="1" i="1">
                <a:solidFill>
                  <a:srgbClr val="006600"/>
                </a:solidFill>
                <a:latin typeface="Tahoma" pitchFamily="34" charset="0"/>
              </a:defRPr>
            </a:lvl2pPr>
            <a:lvl3pPr marL="1142469" indent="-228496" eaLnBrk="0" hangingPunct="0">
              <a:defRPr sz="3600" b="1" i="1">
                <a:solidFill>
                  <a:srgbClr val="006600"/>
                </a:solidFill>
                <a:latin typeface="Tahoma" pitchFamily="34" charset="0"/>
              </a:defRPr>
            </a:lvl3pPr>
            <a:lvl4pPr marL="1599460" indent="-228496" eaLnBrk="0" hangingPunct="0">
              <a:defRPr sz="3600" b="1" i="1">
                <a:solidFill>
                  <a:srgbClr val="006600"/>
                </a:solidFill>
                <a:latin typeface="Tahoma" pitchFamily="34" charset="0"/>
              </a:defRPr>
            </a:lvl4pPr>
            <a:lvl5pPr marL="2056447" indent="-228496" eaLnBrk="0" hangingPunct="0">
              <a:defRPr sz="3600" b="1" i="1">
                <a:solidFill>
                  <a:srgbClr val="006600"/>
                </a:solidFill>
                <a:latin typeface="Tahoma" pitchFamily="34" charset="0"/>
              </a:defRPr>
            </a:lvl5pPr>
            <a:lvl6pPr marL="2513435" indent="-228496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6600"/>
                </a:solidFill>
                <a:latin typeface="Tahoma" pitchFamily="34" charset="0"/>
              </a:defRPr>
            </a:lvl6pPr>
            <a:lvl7pPr marL="2970425" indent="-228496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6600"/>
                </a:solidFill>
                <a:latin typeface="Tahoma" pitchFamily="34" charset="0"/>
              </a:defRPr>
            </a:lvl7pPr>
            <a:lvl8pPr marL="3427412" indent="-228496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6600"/>
                </a:solidFill>
                <a:latin typeface="Tahoma" pitchFamily="34" charset="0"/>
              </a:defRPr>
            </a:lvl8pPr>
            <a:lvl9pPr marL="3884399" indent="-228496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6600"/>
                </a:solidFill>
                <a:latin typeface="Tahoma" pitchFamily="34" charset="0"/>
              </a:defRPr>
            </a:lvl9pPr>
          </a:lstStyle>
          <a:p>
            <a:pPr eaLnBrk="1" hangingPunct="1"/>
            <a:fld id="{0114877C-41E5-46EA-80B4-82BE58DF40F7}" type="slidenum">
              <a:rPr lang="it-IT" sz="1200" b="0" i="0">
                <a:solidFill>
                  <a:schemeClr val="tx1"/>
                </a:solidFill>
              </a:rPr>
              <a:pPr eaLnBrk="1" hangingPunct="1"/>
              <a:t>1</a:t>
            </a:fld>
            <a:endParaRPr lang="it-IT" sz="1200" b="0" i="0" dirty="0">
              <a:solidFill>
                <a:schemeClr val="tx1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88229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A0CB1-7C1E-47B4-AD3F-4B5D054BB9FB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9586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27/09/2018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5169-8F58-46A1-BC8A-5524D61E5E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770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27/09/2018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5169-8F58-46A1-BC8A-5524D61E5E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0217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27/09/2018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5169-8F58-46A1-BC8A-5524D61E5E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993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27/09/2018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5169-8F58-46A1-BC8A-5524D61E5E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720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27/09/2018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5169-8F58-46A1-BC8A-5524D61E5E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6336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27/09/2018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5169-8F58-46A1-BC8A-5524D61E5E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2810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27/09/2018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5169-8F58-46A1-BC8A-5524D61E5E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1882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27/09/2018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5169-8F58-46A1-BC8A-5524D61E5E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745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27/09/2018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5169-8F58-46A1-BC8A-5524D61E5E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2832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27/09/2018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5169-8F58-46A1-BC8A-5524D61E5E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8134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27/09/2018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5169-8F58-46A1-BC8A-5524D61E5E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3096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27/09/2018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15169-8F58-46A1-BC8A-5524D61E5E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8773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52400" y="1655763"/>
            <a:ext cx="88392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 b="1" i="1">
                <a:solidFill>
                  <a:srgbClr val="006600"/>
                </a:solidFill>
                <a:latin typeface="Tahoma" pitchFamily="34" charset="0"/>
              </a:defRPr>
            </a:lvl1pPr>
            <a:lvl2pPr marL="742950" indent="-285750" eaLnBrk="0" hangingPunct="0">
              <a:defRPr sz="3600" b="1" i="1">
                <a:solidFill>
                  <a:srgbClr val="006600"/>
                </a:solidFill>
                <a:latin typeface="Tahoma" pitchFamily="34" charset="0"/>
              </a:defRPr>
            </a:lvl2pPr>
            <a:lvl3pPr marL="1143000" indent="-228600" eaLnBrk="0" hangingPunct="0">
              <a:defRPr sz="3600" b="1" i="1">
                <a:solidFill>
                  <a:srgbClr val="006600"/>
                </a:solidFill>
                <a:latin typeface="Tahoma" pitchFamily="34" charset="0"/>
              </a:defRPr>
            </a:lvl3pPr>
            <a:lvl4pPr marL="1600200" indent="-228600" eaLnBrk="0" hangingPunct="0">
              <a:defRPr sz="3600" b="1" i="1">
                <a:solidFill>
                  <a:srgbClr val="006600"/>
                </a:solidFill>
                <a:latin typeface="Tahoma" pitchFamily="34" charset="0"/>
              </a:defRPr>
            </a:lvl4pPr>
            <a:lvl5pPr marL="2057400" indent="-228600" eaLnBrk="0" hangingPunct="0">
              <a:defRPr sz="3600" b="1" i="1">
                <a:solidFill>
                  <a:srgbClr val="006600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6600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6600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6600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6600"/>
                </a:solidFill>
                <a:latin typeface="Tahoma" pitchFamily="34" charset="0"/>
              </a:defRPr>
            </a:lvl9pPr>
          </a:lstStyle>
          <a:p>
            <a:pPr algn="ctr" eaLnBrk="1" hangingPunct="1"/>
            <a:endParaRPr lang="it-IT" sz="4400" i="0" dirty="0">
              <a:solidFill>
                <a:schemeClr val="tx1"/>
              </a:solidFill>
              <a:latin typeface="Arial" charset="0"/>
            </a:endParaRPr>
          </a:p>
          <a:p>
            <a:pPr algn="ctr" eaLnBrk="1" hangingPunct="1"/>
            <a:endParaRPr lang="it-IT" sz="4400" i="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13328"/>
            <a:ext cx="9144000" cy="4874756"/>
          </a:xfrm>
          <a:prstGeom prst="rect">
            <a:avLst/>
          </a:prstGeom>
        </p:spPr>
      </p:pic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539440" y="6356350"/>
            <a:ext cx="2133600" cy="365125"/>
          </a:xfrm>
        </p:spPr>
        <p:txBody>
          <a:bodyPr/>
          <a:lstStyle/>
          <a:p>
            <a:r>
              <a:rPr lang="it-IT" sz="800" dirty="0">
                <a:solidFill>
                  <a:schemeClr val="bg1"/>
                </a:solidFill>
              </a:rPr>
              <a:t>01 gennaio 2025</a:t>
            </a:r>
          </a:p>
        </p:txBody>
      </p:sp>
    </p:spTree>
    <p:extLst>
      <p:ext uri="{BB962C8B-B14F-4D97-AF65-F5344CB8AC3E}">
        <p14:creationId xmlns:p14="http://schemas.microsoft.com/office/powerpoint/2010/main" val="281027875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ttangolo 58"/>
          <p:cNvSpPr/>
          <p:nvPr/>
        </p:nvSpPr>
        <p:spPr>
          <a:xfrm>
            <a:off x="3228657" y="174280"/>
            <a:ext cx="2044736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prstClr val="black"/>
                </a:solidFill>
              </a:rPr>
              <a:t>CDA</a:t>
            </a:r>
          </a:p>
        </p:txBody>
      </p:sp>
      <p:cxnSp>
        <p:nvCxnSpPr>
          <p:cNvPr id="61" name="Connettore 1 60"/>
          <p:cNvCxnSpPr>
            <a:stCxn id="59" idx="2"/>
          </p:cNvCxnSpPr>
          <p:nvPr/>
        </p:nvCxnSpPr>
        <p:spPr>
          <a:xfrm flipH="1">
            <a:off x="4246530" y="678336"/>
            <a:ext cx="4495" cy="1440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stCxn id="59" idx="3"/>
          </p:cNvCxnSpPr>
          <p:nvPr/>
        </p:nvCxnSpPr>
        <p:spPr>
          <a:xfrm>
            <a:off x="5273393" y="426308"/>
            <a:ext cx="7550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1 78"/>
          <p:cNvCxnSpPr>
            <a:cxnSpLocks/>
          </p:cNvCxnSpPr>
          <p:nvPr/>
        </p:nvCxnSpPr>
        <p:spPr>
          <a:xfrm>
            <a:off x="640582" y="4935665"/>
            <a:ext cx="7821498" cy="281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1 80"/>
          <p:cNvCxnSpPr>
            <a:cxnSpLocks/>
            <a:endCxn id="151" idx="0"/>
          </p:cNvCxnSpPr>
          <p:nvPr/>
        </p:nvCxnSpPr>
        <p:spPr>
          <a:xfrm flipH="1">
            <a:off x="631127" y="4931328"/>
            <a:ext cx="9455" cy="602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1 82"/>
          <p:cNvCxnSpPr>
            <a:cxnSpLocks/>
            <a:endCxn id="152" idx="0"/>
          </p:cNvCxnSpPr>
          <p:nvPr/>
        </p:nvCxnSpPr>
        <p:spPr>
          <a:xfrm>
            <a:off x="1799099" y="4934530"/>
            <a:ext cx="0" cy="5898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1 125"/>
          <p:cNvCxnSpPr>
            <a:stCxn id="92" idx="2"/>
          </p:cNvCxnSpPr>
          <p:nvPr/>
        </p:nvCxnSpPr>
        <p:spPr>
          <a:xfrm>
            <a:off x="4288199" y="2543038"/>
            <a:ext cx="0" cy="2393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1 129"/>
          <p:cNvCxnSpPr>
            <a:stCxn id="78" idx="3"/>
          </p:cNvCxnSpPr>
          <p:nvPr/>
        </p:nvCxnSpPr>
        <p:spPr>
          <a:xfrm>
            <a:off x="1830804" y="921335"/>
            <a:ext cx="160075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1 139"/>
          <p:cNvCxnSpPr/>
          <p:nvPr/>
        </p:nvCxnSpPr>
        <p:spPr>
          <a:xfrm flipV="1">
            <a:off x="5068047" y="2173633"/>
            <a:ext cx="33984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1 142"/>
          <p:cNvCxnSpPr/>
          <p:nvPr/>
        </p:nvCxnSpPr>
        <p:spPr>
          <a:xfrm flipH="1" flipV="1">
            <a:off x="4246530" y="1182390"/>
            <a:ext cx="1" cy="1793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8" name="Tabella 77"/>
          <p:cNvGraphicFramePr>
            <a:graphicFrameLocks noGrp="1"/>
          </p:cNvGraphicFramePr>
          <p:nvPr/>
        </p:nvGraphicFramePr>
        <p:xfrm>
          <a:off x="214404" y="615326"/>
          <a:ext cx="1616400" cy="612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86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err="1"/>
                        <a:t>Internal</a:t>
                      </a:r>
                      <a:r>
                        <a:rPr lang="it-IT" sz="1000" dirty="0"/>
                        <a:t> Audit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3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Gabriele Mascherucci</a:t>
                      </a:r>
                      <a:endParaRPr lang="it-IT" sz="1100" dirty="0"/>
                    </a:p>
                  </a:txBody>
                  <a:tcPr>
                    <a:solidFill>
                      <a:srgbClr val="C4CF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0" name="Tabella 79"/>
          <p:cNvGraphicFramePr>
            <a:graphicFrameLocks noGrp="1"/>
          </p:cNvGraphicFramePr>
          <p:nvPr/>
        </p:nvGraphicFramePr>
        <p:xfrm>
          <a:off x="3438107" y="755961"/>
          <a:ext cx="1727102" cy="648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4862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Presidente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227"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/>
                        <a:t>Giorgio Piazza</a:t>
                      </a:r>
                      <a:endParaRPr lang="it-IT" sz="1100" b="1" baseline="0" dirty="0"/>
                    </a:p>
                  </a:txBody>
                  <a:tcPr anchor="ctr">
                    <a:solidFill>
                      <a:srgbClr val="C4CF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2" name="Tabella 81"/>
          <p:cNvGraphicFramePr>
            <a:graphicFrameLocks noGrp="1"/>
          </p:cNvGraphicFramePr>
          <p:nvPr/>
        </p:nvGraphicFramePr>
        <p:xfrm>
          <a:off x="6028468" y="138326"/>
          <a:ext cx="1616400" cy="612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64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Risk Management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Adriano De Nardis</a:t>
                      </a:r>
                      <a:endParaRPr lang="it-IT" sz="1100" dirty="0"/>
                    </a:p>
                  </a:txBody>
                  <a:tcPr>
                    <a:solidFill>
                      <a:srgbClr val="C4CF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2" name="Tabella 91"/>
          <p:cNvGraphicFramePr>
            <a:graphicFrameLocks noGrp="1"/>
          </p:cNvGraphicFramePr>
          <p:nvPr/>
        </p:nvGraphicFramePr>
        <p:xfrm>
          <a:off x="3481856" y="1809016"/>
          <a:ext cx="1612687" cy="734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2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3972">
                <a:tc>
                  <a:txBody>
                    <a:bodyPr/>
                    <a:lstStyle/>
                    <a:p>
                      <a:pPr marL="0" algn="ctr" defTabSz="720000" rtl="0" eaLnBrk="1" latinLnBrk="0" hangingPunct="1"/>
                      <a:r>
                        <a:rPr lang="it-IT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Direttore Generale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50"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/>
                        <a:t>Roberto Diacetti</a:t>
                      </a:r>
                      <a:endParaRPr lang="it-IT" sz="1100" b="1" baseline="0" dirty="0"/>
                    </a:p>
                  </a:txBody>
                  <a:tcPr anchor="ctr">
                    <a:solidFill>
                      <a:srgbClr val="C4CF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8" name="Tabella 97"/>
          <p:cNvGraphicFramePr>
            <a:graphicFrameLocks noGrp="1"/>
          </p:cNvGraphicFramePr>
          <p:nvPr/>
        </p:nvGraphicFramePr>
        <p:xfrm>
          <a:off x="5407894" y="1817153"/>
          <a:ext cx="1616400" cy="7258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04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Staff Direzione Generale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Marco Carletti</a:t>
                      </a:r>
                      <a:endParaRPr lang="it-IT" sz="1100" b="0" dirty="0"/>
                    </a:p>
                  </a:txBody>
                  <a:tcPr>
                    <a:solidFill>
                      <a:srgbClr val="C4CF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1" name="Tabella 120"/>
          <p:cNvGraphicFramePr>
            <a:graphicFrameLocks noGrp="1"/>
          </p:cNvGraphicFramePr>
          <p:nvPr/>
        </p:nvGraphicFramePr>
        <p:xfrm>
          <a:off x="7205723" y="2766550"/>
          <a:ext cx="1616400" cy="764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5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Marketing e Comunicazione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1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Francesco Gagliardi</a:t>
                      </a:r>
                      <a:endParaRPr lang="it-IT" sz="1100" dirty="0"/>
                    </a:p>
                  </a:txBody>
                  <a:tcPr>
                    <a:solidFill>
                      <a:srgbClr val="C4CF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9" name="Tabella 148"/>
          <p:cNvGraphicFramePr>
            <a:graphicFrameLocks noGrp="1"/>
          </p:cNvGraphicFramePr>
          <p:nvPr/>
        </p:nvGraphicFramePr>
        <p:xfrm>
          <a:off x="1631737" y="3918127"/>
          <a:ext cx="1616400" cy="731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31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Acquisti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1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Marco Carletti</a:t>
                      </a:r>
                      <a:endParaRPr lang="it-IT" sz="1100" dirty="0"/>
                    </a:p>
                  </a:txBody>
                  <a:tcPr>
                    <a:solidFill>
                      <a:srgbClr val="C4CF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1" name="Tabella 1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328108"/>
              </p:ext>
            </p:extLst>
          </p:nvPr>
        </p:nvGraphicFramePr>
        <p:xfrm>
          <a:off x="74725" y="5534050"/>
          <a:ext cx="1112805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2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070">
                <a:tc>
                  <a:txBody>
                    <a:bodyPr/>
                    <a:lstStyle/>
                    <a:p>
                      <a:pPr algn="ctr"/>
                      <a:r>
                        <a:rPr lang="it-IT" sz="700" dirty="0">
                          <a:solidFill>
                            <a:schemeClr val="tx1"/>
                          </a:solidFill>
                        </a:rPr>
                        <a:t>DIREZIONE </a:t>
                      </a:r>
                    </a:p>
                    <a:p>
                      <a:pPr algn="ctr"/>
                      <a:r>
                        <a:rPr lang="it-IT" sz="700" dirty="0">
                          <a:solidFill>
                            <a:schemeClr val="tx1"/>
                          </a:solidFill>
                        </a:rPr>
                        <a:t>RISORSE UMANE,</a:t>
                      </a:r>
                      <a:r>
                        <a:rPr lang="it-IT" sz="700" baseline="0" dirty="0">
                          <a:solidFill>
                            <a:schemeClr val="tx1"/>
                          </a:solidFill>
                        </a:rPr>
                        <a:t> FORMAZIONE, </a:t>
                      </a:r>
                      <a:r>
                        <a:rPr lang="it-IT" sz="700" dirty="0">
                          <a:solidFill>
                            <a:schemeClr val="tx1"/>
                          </a:solidFill>
                        </a:rPr>
                        <a:t>ORGANIZZAZIONE, PROCESSI, PRIVACY E SISTEMI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1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Maria Vittoria Bechelli</a:t>
                      </a:r>
                      <a:endParaRPr lang="it-IT" sz="1100" dirty="0"/>
                    </a:p>
                  </a:txBody>
                  <a:tcPr>
                    <a:solidFill>
                      <a:srgbClr val="C4CF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2" name="Tabella 1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75865"/>
              </p:ext>
            </p:extLst>
          </p:nvPr>
        </p:nvGraphicFramePr>
        <p:xfrm>
          <a:off x="1299767" y="5524345"/>
          <a:ext cx="998664" cy="1257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31132">
                <a:tc>
                  <a:txBody>
                    <a:bodyPr/>
                    <a:lstStyle/>
                    <a:p>
                      <a:pPr algn="ctr"/>
                      <a:r>
                        <a:rPr lang="it-IT" sz="700" dirty="0">
                          <a:solidFill>
                            <a:schemeClr val="tx1"/>
                          </a:solidFill>
                        </a:rPr>
                        <a:t>DIREZIONE </a:t>
                      </a:r>
                    </a:p>
                    <a:p>
                      <a:pPr algn="ctr"/>
                      <a:r>
                        <a:rPr lang="it-IT" sz="700" dirty="0">
                          <a:solidFill>
                            <a:schemeClr val="tx1"/>
                          </a:solidFill>
                        </a:rPr>
                        <a:t>AMMINISTRAZIONE E CONTROLLO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5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Anacleto Tamasi</a:t>
                      </a:r>
                      <a:endParaRPr lang="it-IT" sz="1100" dirty="0"/>
                    </a:p>
                  </a:txBody>
                  <a:tcPr>
                    <a:solidFill>
                      <a:srgbClr val="C4CF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3" name="Tabella 1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649587"/>
              </p:ext>
            </p:extLst>
          </p:nvPr>
        </p:nvGraphicFramePr>
        <p:xfrm>
          <a:off x="2439937" y="5534050"/>
          <a:ext cx="1100620" cy="1255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0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8878">
                <a:tc>
                  <a:txBody>
                    <a:bodyPr/>
                    <a:lstStyle/>
                    <a:p>
                      <a:pPr algn="ctr"/>
                      <a:r>
                        <a:rPr lang="it-IT" sz="700" dirty="0">
                          <a:solidFill>
                            <a:schemeClr val="tx1"/>
                          </a:solidFill>
                        </a:rPr>
                        <a:t>DIREZIONE </a:t>
                      </a:r>
                    </a:p>
                    <a:p>
                      <a:pPr algn="ctr"/>
                      <a:r>
                        <a:rPr lang="it-IT" sz="700" dirty="0">
                          <a:solidFill>
                            <a:schemeClr val="tx1"/>
                          </a:solidFill>
                        </a:rPr>
                        <a:t>PREVIDENZA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4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Francesca Tascone</a:t>
                      </a:r>
                      <a:endParaRPr lang="it-IT" sz="1100" dirty="0"/>
                    </a:p>
                  </a:txBody>
                  <a:tcPr>
                    <a:solidFill>
                      <a:srgbClr val="C4CF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4" name="Tabella 1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918035"/>
              </p:ext>
            </p:extLst>
          </p:nvPr>
        </p:nvGraphicFramePr>
        <p:xfrm>
          <a:off x="6464176" y="5534050"/>
          <a:ext cx="1276264" cy="1276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01416">
                <a:tc>
                  <a:txBody>
                    <a:bodyPr/>
                    <a:lstStyle/>
                    <a:p>
                      <a:pPr algn="ctr"/>
                      <a:r>
                        <a:rPr lang="it-IT" sz="700" dirty="0">
                          <a:solidFill>
                            <a:schemeClr val="tx1"/>
                          </a:solidFill>
                        </a:rPr>
                        <a:t>DIREZIONE </a:t>
                      </a:r>
                    </a:p>
                    <a:p>
                      <a:pPr algn="ctr"/>
                      <a:r>
                        <a:rPr lang="it-IT" sz="700" dirty="0">
                          <a:solidFill>
                            <a:schemeClr val="tx1"/>
                          </a:solidFill>
                        </a:rPr>
                        <a:t>GESTIONE IMMOBILIARE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9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Massimo Vanni</a:t>
                      </a:r>
                      <a:endParaRPr lang="it-IT" sz="1100" dirty="0"/>
                    </a:p>
                  </a:txBody>
                  <a:tcPr>
                    <a:solidFill>
                      <a:srgbClr val="C4CF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5" name="Tabella 1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602889"/>
              </p:ext>
            </p:extLst>
          </p:nvPr>
        </p:nvGraphicFramePr>
        <p:xfrm>
          <a:off x="7871919" y="5517291"/>
          <a:ext cx="1170485" cy="1266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0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5210">
                <a:tc>
                  <a:txBody>
                    <a:bodyPr/>
                    <a:lstStyle/>
                    <a:p>
                      <a:pPr algn="ctr"/>
                      <a:r>
                        <a:rPr lang="it-IT" sz="700" dirty="0">
                          <a:solidFill>
                            <a:schemeClr val="tx1"/>
                          </a:solidFill>
                        </a:rPr>
                        <a:t>DIREZIONE </a:t>
                      </a:r>
                    </a:p>
                    <a:p>
                      <a:pPr algn="ctr"/>
                      <a:r>
                        <a:rPr lang="it-IT" sz="700" dirty="0">
                          <a:solidFill>
                            <a:schemeClr val="tx1"/>
                          </a:solidFill>
                        </a:rPr>
                        <a:t>FINANZA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2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Cornelio Mereghetti</a:t>
                      </a:r>
                      <a:endParaRPr lang="it-IT" sz="1100" dirty="0"/>
                    </a:p>
                  </a:txBody>
                  <a:tcPr>
                    <a:solidFill>
                      <a:srgbClr val="C4CF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57" name="Connettore 1 156"/>
          <p:cNvCxnSpPr>
            <a:cxnSpLocks/>
            <a:endCxn id="121" idx="1"/>
          </p:cNvCxnSpPr>
          <p:nvPr/>
        </p:nvCxnSpPr>
        <p:spPr>
          <a:xfrm>
            <a:off x="1830804" y="3148759"/>
            <a:ext cx="53749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1 159"/>
          <p:cNvCxnSpPr/>
          <p:nvPr/>
        </p:nvCxnSpPr>
        <p:spPr>
          <a:xfrm>
            <a:off x="5133523" y="1251746"/>
            <a:ext cx="288040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1 160"/>
          <p:cNvCxnSpPr>
            <a:endCxn id="121" idx="0"/>
          </p:cNvCxnSpPr>
          <p:nvPr/>
        </p:nvCxnSpPr>
        <p:spPr>
          <a:xfrm>
            <a:off x="7997833" y="1251746"/>
            <a:ext cx="16090" cy="151480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1 161"/>
          <p:cNvCxnSpPr/>
          <p:nvPr/>
        </p:nvCxnSpPr>
        <p:spPr>
          <a:xfrm>
            <a:off x="8462080" y="4978185"/>
            <a:ext cx="0" cy="576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1 162"/>
          <p:cNvCxnSpPr>
            <a:cxnSpLocks/>
            <a:endCxn id="154" idx="0"/>
          </p:cNvCxnSpPr>
          <p:nvPr/>
        </p:nvCxnSpPr>
        <p:spPr>
          <a:xfrm>
            <a:off x="7080659" y="4948265"/>
            <a:ext cx="21649" cy="5857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1 41"/>
          <p:cNvCxnSpPr>
            <a:cxnSpLocks/>
            <a:endCxn id="153" idx="0"/>
          </p:cNvCxnSpPr>
          <p:nvPr/>
        </p:nvCxnSpPr>
        <p:spPr>
          <a:xfrm>
            <a:off x="2990247" y="4948265"/>
            <a:ext cx="0" cy="5857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Tabella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161336"/>
              </p:ext>
            </p:extLst>
          </p:nvPr>
        </p:nvGraphicFramePr>
        <p:xfrm>
          <a:off x="5083107" y="5534050"/>
          <a:ext cx="1232967" cy="1257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10293">
                <a:tc>
                  <a:txBody>
                    <a:bodyPr/>
                    <a:lstStyle/>
                    <a:p>
                      <a:pPr algn="ctr"/>
                      <a:r>
                        <a:rPr lang="it-IT" sz="700" dirty="0">
                          <a:solidFill>
                            <a:schemeClr val="tx1"/>
                          </a:solidFill>
                        </a:rPr>
                        <a:t>DIREZIONE </a:t>
                      </a:r>
                    </a:p>
                    <a:p>
                      <a:pPr algn="ctr"/>
                      <a:r>
                        <a:rPr lang="it-IT" sz="700" dirty="0">
                          <a:solidFill>
                            <a:schemeClr val="tx1"/>
                          </a:solidFill>
                        </a:rPr>
                        <a:t>STUDI, RICERCHE E RILEVAZIONI STATISTICHE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5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Giuseppe Peleggi</a:t>
                      </a:r>
                      <a:endParaRPr lang="it-IT" sz="1100" dirty="0"/>
                    </a:p>
                  </a:txBody>
                  <a:tcPr>
                    <a:solidFill>
                      <a:srgbClr val="C4CF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7" name="Connettore 1 36"/>
          <p:cNvCxnSpPr/>
          <p:nvPr/>
        </p:nvCxnSpPr>
        <p:spPr>
          <a:xfrm>
            <a:off x="5709449" y="4948265"/>
            <a:ext cx="0" cy="576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3ADE1DD8-1560-7DF5-11A4-5E42ADB19629}"/>
              </a:ext>
            </a:extLst>
          </p:cNvPr>
          <p:cNvGraphicFramePr>
            <a:graphicFrameLocks noGrp="1"/>
          </p:cNvGraphicFramePr>
          <p:nvPr/>
        </p:nvGraphicFramePr>
        <p:xfrm>
          <a:off x="214404" y="2740040"/>
          <a:ext cx="1616400" cy="754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65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Qualità e Trasparenza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1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Caterina Mafrici</a:t>
                      </a:r>
                      <a:endParaRPr lang="it-IT" sz="1100" dirty="0"/>
                    </a:p>
                  </a:txBody>
                  <a:tcPr>
                    <a:solidFill>
                      <a:srgbClr val="C4CF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Tabella 15">
            <a:extLst>
              <a:ext uri="{FF2B5EF4-FFF2-40B4-BE49-F238E27FC236}">
                <a16:creationId xmlns:a16="http://schemas.microsoft.com/office/drawing/2014/main" id="{A6699064-764F-DFE4-E327-9A6CC38773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674154"/>
              </p:ext>
            </p:extLst>
          </p:nvPr>
        </p:nvGraphicFramePr>
        <p:xfrm>
          <a:off x="3735974" y="5541387"/>
          <a:ext cx="1137925" cy="1224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08286">
                <a:tc>
                  <a:txBody>
                    <a:bodyPr/>
                    <a:lstStyle/>
                    <a:p>
                      <a:pPr algn="ctr"/>
                      <a:r>
                        <a:rPr lang="it-IT" sz="700" dirty="0">
                          <a:solidFill>
                            <a:schemeClr val="tx1"/>
                          </a:solidFill>
                        </a:rPr>
                        <a:t>DIREZIONE </a:t>
                      </a:r>
                    </a:p>
                    <a:p>
                      <a:pPr algn="ctr"/>
                      <a:r>
                        <a:rPr lang="it-IT" sz="700" dirty="0">
                          <a:solidFill>
                            <a:schemeClr val="tx1"/>
                          </a:solidFill>
                        </a:rPr>
                        <a:t>AFFARI LEGALI E SEGRETERIA ORGANI ISTITUZIONALI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1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Fabio Petrucci</a:t>
                      </a:r>
                      <a:endParaRPr lang="it-IT" sz="1100" dirty="0"/>
                    </a:p>
                  </a:txBody>
                  <a:tcPr>
                    <a:solidFill>
                      <a:srgbClr val="C4CF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7" name="Connettore 1 41">
            <a:extLst>
              <a:ext uri="{FF2B5EF4-FFF2-40B4-BE49-F238E27FC236}">
                <a16:creationId xmlns:a16="http://schemas.microsoft.com/office/drawing/2014/main" id="{BB60B054-F17E-CBE2-F9F8-049D52D25D23}"/>
              </a:ext>
            </a:extLst>
          </p:cNvPr>
          <p:cNvCxnSpPr>
            <a:cxnSpLocks/>
          </p:cNvCxnSpPr>
          <p:nvPr/>
        </p:nvCxnSpPr>
        <p:spPr>
          <a:xfrm>
            <a:off x="4288199" y="4931328"/>
            <a:ext cx="7338" cy="6163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29">
            <a:extLst>
              <a:ext uri="{FF2B5EF4-FFF2-40B4-BE49-F238E27FC236}">
                <a16:creationId xmlns:a16="http://schemas.microsoft.com/office/drawing/2014/main" id="{2BA976E7-6450-BA6E-1DAD-D3DA0B11678B}"/>
              </a:ext>
            </a:extLst>
          </p:cNvPr>
          <p:cNvCxnSpPr>
            <a:cxnSpLocks/>
            <a:stCxn id="149" idx="3"/>
          </p:cNvCxnSpPr>
          <p:nvPr/>
        </p:nvCxnSpPr>
        <p:spPr>
          <a:xfrm flipV="1">
            <a:off x="3248137" y="4277060"/>
            <a:ext cx="1040062" cy="6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85611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14943</TotalTime>
  <Words>93</Words>
  <Application>Microsoft Office PowerPoint</Application>
  <PresentationFormat>Presentazione su schermo (4:3)</PresentationFormat>
  <Paragraphs>41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di Office</vt:lpstr>
      <vt:lpstr>Presentazione standard di PowerPoint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Izzo Carmine</dc:creator>
  <cp:lastModifiedBy>Bechelli Maria Vittoria</cp:lastModifiedBy>
  <cp:revision>405</cp:revision>
  <cp:lastPrinted>2022-11-07T17:46:20Z</cp:lastPrinted>
  <dcterms:created xsi:type="dcterms:W3CDTF">2016-03-17T07:50:03Z</dcterms:created>
  <dcterms:modified xsi:type="dcterms:W3CDTF">2025-01-03T09:35:17Z</dcterms:modified>
</cp:coreProperties>
</file>